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0" r:id="rId26"/>
    <p:sldId id="291" r:id="rId27"/>
    <p:sldId id="292" r:id="rId28"/>
    <p:sldId id="293" r:id="rId29"/>
    <p:sldId id="294" r:id="rId30"/>
    <p:sldId id="282" r:id="rId31"/>
  </p:sldIdLst>
  <p:sldSz cx="18288000" cy="10287000"/>
  <p:notesSz cx="6858000" cy="9144000"/>
  <p:embeddedFontLst>
    <p:embeddedFont>
      <p:font typeface="Archivo Black" panose="020B0604020202020204" charset="0"/>
      <p:regular r:id="rId33"/>
    </p:embeddedFont>
    <p:embeddedFont>
      <p:font typeface="Bebas Neue" panose="020B0606020202050201" pitchFamily="34" charset="0"/>
      <p:regular r:id="rId34"/>
    </p:embeddedFont>
    <p:embeddedFont>
      <p:font typeface="Canva Sans Bold" panose="020B0604020202020204" charset="0"/>
      <p:regular r:id="rId35"/>
    </p:embeddedFont>
    <p:embeddedFont>
      <p:font typeface="Garet" panose="020B0604020202020204" charset="0"/>
      <p:regular r:id="rId36"/>
    </p:embeddedFont>
    <p:embeddedFont>
      <p:font typeface="Garet Bold" panose="020B0604020202020204" charset="0"/>
      <p:regular r:id="rId37"/>
    </p:embeddedFon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622" autoAdjust="0"/>
  </p:normalViewPr>
  <p:slideViewPr>
    <p:cSldViewPr>
      <p:cViewPr>
        <p:scale>
          <a:sx n="51" d="100"/>
          <a:sy n="51" d="100"/>
        </p:scale>
        <p:origin x="164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185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Manual record-keeping not only leads to errors and inefficiencies but also consumes a significant amount of time and effort. Handwritten records can be misplaced, damaged, or difficult to interpret, leading to discrepancies in stock and sales data.</a:t>
            </a:r>
          </a:p>
          <a:p>
            <a:endParaRPr lang="en-US" dirty="0"/>
          </a:p>
          <a:p>
            <a:r>
              <a:rPr lang="en-US" dirty="0"/>
              <a:t>Stock mismanagement due to the lack of a real-time tracking system can result in overstocking, which ties up capital in unsold inventory, or understocking, which leads to lost sales and dissatisfied customers. Without a proper system, identifying fast-moving or slow-moving stock becomes challenging, making it harder to optimize inventory levels.</a:t>
            </a:r>
          </a:p>
          <a:p>
            <a:endParaRPr lang="en-US" dirty="0"/>
          </a:p>
          <a:p>
            <a:r>
              <a:rPr lang="en-US" dirty="0"/>
              <a:t>Tracking sales and revenue manually is cumbersome and prone to miscalculations. Business owners often struggle to get real-time insights into their financial performance, which affects decision-making. Generating reports on best-selling books, seasonal trends, or profit margins requires excessive manual effort.</a:t>
            </a:r>
          </a:p>
          <a:p>
            <a:endParaRPr lang="en-US" dirty="0"/>
          </a:p>
          <a:p>
            <a:r>
              <a:rPr lang="en-US" dirty="0"/>
              <a:t>Customers, on the other hand, find it frustrating to search for specific books in a manually managed bookstore. Without a categorized digital inventory, they often rely on staff assistance, which may not always be efficient. This not only affects customer satisfaction but also reduces the store's operational efficiency.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Managing Books Efficiently</a:t>
            </a:r>
          </a:p>
          <a:p>
            <a:endParaRPr lang="en-US"/>
          </a:p>
          <a:p>
            <a:r>
              <a:rPr lang="en-US"/>
              <a:t>Problem: How to store book details without using a database?</a:t>
            </a:r>
          </a:p>
          <a:p>
            <a:r>
              <a:rPr lang="en-US"/>
              <a:t>Solution: Implemented file-based storage (book_list.txt), storing book title, author, genre, and stock details.</a:t>
            </a:r>
          </a:p>
          <a:p>
            <a:r>
              <a:rPr lang="en-US"/>
              <a:t>Improving Search Functionality</a:t>
            </a:r>
          </a:p>
          <a:p>
            <a:endParaRPr lang="en-US"/>
          </a:p>
          <a:p>
            <a:r>
              <a:rPr lang="en-US"/>
              <a:t>Problem: Users need to search books by multiple criteria (title, author, genre).</a:t>
            </a:r>
          </a:p>
          <a:p>
            <a:r>
              <a:rPr lang="en-US"/>
              <a:t>Solution: Implemented a linear search algorithm that scans the book file and returns matching results efficiently.</a:t>
            </a:r>
          </a:p>
          <a:p>
            <a:r>
              <a:rPr lang="en-US"/>
              <a:t>Handling Second-Hand Book Sales</a:t>
            </a:r>
          </a:p>
          <a:p>
            <a:endParaRPr lang="en-US"/>
          </a:p>
          <a:p>
            <a:r>
              <a:rPr lang="en-US"/>
              <a:t>Problem: Customers should be able to sell used books back to the store.</a:t>
            </a:r>
          </a:p>
          <a:p>
            <a:r>
              <a:rPr lang="en-US"/>
              <a:t>Solution: Implemented a function that adds second-hand books into inventory and updates book_list.txt.</a:t>
            </a:r>
          </a:p>
          <a:p>
            <a:r>
              <a:rPr lang="en-US"/>
              <a:t>Tracking Total Sales</a:t>
            </a:r>
          </a:p>
          <a:p>
            <a:endParaRPr lang="en-US"/>
          </a:p>
          <a:p>
            <a:r>
              <a:rPr lang="en-US"/>
              <a:t>Problem: How to maintain a sales record without a database?</a:t>
            </a:r>
          </a:p>
          <a:p>
            <a:r>
              <a:rPr lang="en-US"/>
              <a:t>Solution: Created a sales tracking system that logs transactions in sales_list.txt, storing book name, price, and sale date.</a:t>
            </a:r>
          </a:p>
          <a:p>
            <a:r>
              <a:rPr lang="en-US"/>
              <a:t>Security for Admin Login</a:t>
            </a:r>
          </a:p>
          <a:p>
            <a:endParaRPr lang="en-US"/>
          </a:p>
          <a:p>
            <a:r>
              <a:rPr lang="en-US"/>
              <a:t>Problem: Prevent unauthorized access to admin features.</a:t>
            </a:r>
          </a:p>
          <a:p>
            <a:r>
              <a:rPr lang="en-US"/>
              <a:t>Solution: Implemented hardcoded credentials (admin/admin), but future plans include password encryption.</a:t>
            </a:r>
          </a:p>
          <a:p>
            <a:r>
              <a:rPr lang="en-US"/>
              <a:t>Data Persistence Without a Database</a:t>
            </a:r>
          </a:p>
          <a:p>
            <a:endParaRPr lang="en-US"/>
          </a:p>
          <a:p>
            <a:r>
              <a:rPr lang="en-US"/>
              <a:t>Problem: Data should remain saved even after the program is closed.</a:t>
            </a:r>
          </a:p>
          <a:p>
            <a:r>
              <a:rPr lang="en-US"/>
              <a:t>Solution: Used text files (book_list.txt, sales_list.txt) for permanent storage.</a:t>
            </a:r>
          </a:p>
          <a:p>
            <a:r>
              <a:rPr lang="en-US"/>
              <a:t>Scalability &amp; Future Improvements</a:t>
            </a:r>
          </a:p>
          <a:p>
            <a:endParaRPr lang="en-US"/>
          </a:p>
          <a:p>
            <a:r>
              <a:rPr lang="en-US"/>
              <a:t>Problem: How to expand the project in the future?</a:t>
            </a:r>
          </a:p>
          <a:p>
            <a:r>
              <a:rPr lang="en-US"/>
              <a:t>Solution: Modularized the code into separate files (admin_backend.c, customer_backend.c) so that features can be easily added.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80031" y="9351544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0" y="0"/>
            <a:ext cx="16285488" cy="10287000"/>
          </a:xfrm>
          <a:custGeom>
            <a:avLst/>
            <a:gdLst/>
            <a:ahLst/>
            <a:cxnLst/>
            <a:rect l="l" t="t" r="r" b="b"/>
            <a:pathLst>
              <a:path w="16285488" h="10287000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" b="-3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7001" y="899622"/>
            <a:ext cx="592967" cy="510864"/>
          </a:xfrm>
          <a:custGeom>
            <a:avLst/>
            <a:gdLst/>
            <a:ahLst/>
            <a:cxnLst/>
            <a:rect l="l" t="t" r="r" b="b"/>
            <a:pathLst>
              <a:path w="592967" h="510864">
                <a:moveTo>
                  <a:pt x="0" y="0"/>
                </a:moveTo>
                <a:lnTo>
                  <a:pt x="592967" y="0"/>
                </a:lnTo>
                <a:lnTo>
                  <a:pt x="592967" y="510864"/>
                </a:lnTo>
                <a:lnTo>
                  <a:pt x="0" y="510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39357" y="3255323"/>
            <a:ext cx="11139280" cy="290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sz="16900" spc="7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LAB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1868053" y="5584157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 Based Project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1730" y="6093138"/>
            <a:ext cx="408454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03042" y="8859520"/>
            <a:ext cx="761191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PROJECT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3165" y="971550"/>
            <a:ext cx="1361492" cy="29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1599" spc="1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04060823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59134" y="8361592"/>
            <a:ext cx="1200525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 C BASED CONSOLE APPLICATION FOR BOOKSTORE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6149373" y="0"/>
            <a:ext cx="12138627" cy="10287000"/>
          </a:xfrm>
          <a:custGeom>
            <a:avLst/>
            <a:gdLst/>
            <a:ahLst/>
            <a:cxnLst/>
            <a:rect l="l" t="t" r="r" b="b"/>
            <a:pathLst>
              <a:path w="12138627" h="10287000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7" b="-887"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>
                    <a:alpha val="25882"/>
                  </a:srgbClr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>
                    <a:alpha val="25882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25882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>
                    <a:alpha val="19608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>
                    <a:alpha val="19608"/>
                  </a:srgbClr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4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5917714" y="4599388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781675" y="4427938"/>
            <a:ext cx="1502627" cy="136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11"/>
              </a:lnSpc>
            </a:pPr>
            <a:r>
              <a:rPr lang="en-US" sz="7865" spc="97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5601" y="4485088"/>
            <a:ext cx="10172505" cy="105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6176" b="1" spc="20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-64420"/>
            <a:ext cx="18708268" cy="10523401"/>
          </a:xfrm>
          <a:custGeom>
            <a:avLst/>
            <a:gdLst/>
            <a:ahLst/>
            <a:cxnLst/>
            <a:rect l="l" t="t" r="r" b="b"/>
            <a:pathLst>
              <a:path w="18708268" h="10523401">
                <a:moveTo>
                  <a:pt x="0" y="0"/>
                </a:moveTo>
                <a:lnTo>
                  <a:pt x="18708268" y="0"/>
                </a:lnTo>
                <a:lnTo>
                  <a:pt x="18708268" y="10523401"/>
                </a:lnTo>
                <a:lnTo>
                  <a:pt x="0" y="1052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666" b="-26666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7458377" y="4620877"/>
            <a:ext cx="0" cy="1045246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284301" y="4427938"/>
            <a:ext cx="1669250" cy="148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98"/>
              </a:lnSpc>
            </a:pPr>
            <a:r>
              <a:rPr lang="en-US" sz="8641" spc="107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3202" y="4475563"/>
            <a:ext cx="6306165" cy="110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7"/>
              </a:lnSpc>
            </a:pPr>
            <a:r>
              <a:rPr lang="en-US" sz="6462" b="1" spc="21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2635521"/>
            <a:ext cx="14137901" cy="6469371"/>
          </a:xfrm>
          <a:custGeom>
            <a:avLst/>
            <a:gdLst/>
            <a:ahLst/>
            <a:cxnLst/>
            <a:rect l="l" t="t" r="r" b="b"/>
            <a:pathLst>
              <a:path w="14137901" h="6469371">
                <a:moveTo>
                  <a:pt x="0" y="0"/>
                </a:moveTo>
                <a:lnTo>
                  <a:pt x="14137901" y="0"/>
                </a:lnTo>
                <a:lnTo>
                  <a:pt x="14137901" y="6469371"/>
                </a:lnTo>
                <a:lnTo>
                  <a:pt x="0" y="646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t="-1189" r="-1661" b="-1189"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MAIN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40054" y="2635521"/>
            <a:ext cx="10800890" cy="6327152"/>
          </a:xfrm>
          <a:custGeom>
            <a:avLst/>
            <a:gdLst/>
            <a:ahLst/>
            <a:cxnLst/>
            <a:rect l="l" t="t" r="r" b="b"/>
            <a:pathLst>
              <a:path w="10800890" h="6327152">
                <a:moveTo>
                  <a:pt x="0" y="0"/>
                </a:moveTo>
                <a:lnTo>
                  <a:pt x="10800890" y="0"/>
                </a:lnTo>
                <a:lnTo>
                  <a:pt x="10800890" y="6327152"/>
                </a:lnTo>
                <a:lnTo>
                  <a:pt x="0" y="6327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7" b="-30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ADMIN LOGIN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1223749" y="1458468"/>
            <a:ext cx="15129060" cy="7858558"/>
          </a:xfrm>
          <a:custGeom>
            <a:avLst/>
            <a:gdLst/>
            <a:ahLst/>
            <a:cxnLst/>
            <a:rect l="l" t="t" r="r" b="b"/>
            <a:pathLst>
              <a:path w="15129060" h="7858558">
                <a:moveTo>
                  <a:pt x="0" y="0"/>
                </a:moveTo>
                <a:lnTo>
                  <a:pt x="15129060" y="0"/>
                </a:lnTo>
                <a:lnTo>
                  <a:pt x="15129060" y="7858558"/>
                </a:lnTo>
                <a:lnTo>
                  <a:pt x="0" y="7858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ADMIN LOGIN ERROR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095653" y="3573031"/>
            <a:ext cx="9704709" cy="3166800"/>
          </a:xfrm>
          <a:custGeom>
            <a:avLst/>
            <a:gdLst/>
            <a:ahLst/>
            <a:cxnLst/>
            <a:rect l="l" t="t" r="r" b="b"/>
            <a:pathLst>
              <a:path w="9704709" h="3166800">
                <a:moveTo>
                  <a:pt x="0" y="0"/>
                </a:moveTo>
                <a:lnTo>
                  <a:pt x="9704710" y="0"/>
                </a:lnTo>
                <a:lnTo>
                  <a:pt x="9704710" y="3166800"/>
                </a:lnTo>
                <a:lnTo>
                  <a:pt x="0" y="316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ADMIN MENU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156058" y="3206266"/>
            <a:ext cx="10636894" cy="4777048"/>
          </a:xfrm>
          <a:custGeom>
            <a:avLst/>
            <a:gdLst/>
            <a:ahLst/>
            <a:cxnLst/>
            <a:rect l="l" t="t" r="r" b="b"/>
            <a:pathLst>
              <a:path w="10636894" h="4777048">
                <a:moveTo>
                  <a:pt x="0" y="0"/>
                </a:moveTo>
                <a:lnTo>
                  <a:pt x="10636893" y="0"/>
                </a:lnTo>
                <a:lnTo>
                  <a:pt x="10636893" y="4777048"/>
                </a:lnTo>
                <a:lnTo>
                  <a:pt x="0" y="477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CUSTOMER MENU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719229" y="2397657"/>
            <a:ext cx="9073723" cy="7647920"/>
          </a:xfrm>
          <a:custGeom>
            <a:avLst/>
            <a:gdLst/>
            <a:ahLst/>
            <a:cxnLst/>
            <a:rect l="l" t="t" r="r" b="b"/>
            <a:pathLst>
              <a:path w="9073723" h="7647920">
                <a:moveTo>
                  <a:pt x="0" y="0"/>
                </a:moveTo>
                <a:lnTo>
                  <a:pt x="9073722" y="0"/>
                </a:lnTo>
                <a:lnTo>
                  <a:pt x="9073722" y="7647920"/>
                </a:lnTo>
                <a:lnTo>
                  <a:pt x="0" y="764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1158373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SEARCH MENU OPTION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6149373" y="0"/>
            <a:ext cx="12138627" cy="10287000"/>
          </a:xfrm>
          <a:custGeom>
            <a:avLst/>
            <a:gdLst/>
            <a:ahLst/>
            <a:cxnLst/>
            <a:rect l="l" t="t" r="r" b="b"/>
            <a:pathLst>
              <a:path w="12138627" h="10287000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7" b="-887"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>
                    <a:alpha val="25882"/>
                  </a:srgbClr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>
                    <a:alpha val="25882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25882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>
                    <a:alpha val="19608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>
                    <a:alpha val="19608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>
                    <a:alpha val="19608"/>
                  </a:srgbClr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>
                    <a:alpha val="19608"/>
                  </a:srgbClr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4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2666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7351648" y="441153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306161" y="4196715"/>
            <a:ext cx="1669250" cy="148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98"/>
              </a:lnSpc>
            </a:pPr>
            <a:r>
              <a:rPr lang="en-US" sz="8641" spc="107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5593" y="4244340"/>
            <a:ext cx="7341089" cy="110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7"/>
              </a:lnSpc>
            </a:pPr>
            <a:r>
              <a:rPr lang="en-US" sz="6462" b="1" spc="21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6149373" y="0"/>
            <a:ext cx="12138627" cy="10287000"/>
          </a:xfrm>
          <a:custGeom>
            <a:avLst/>
            <a:gdLst/>
            <a:ahLst/>
            <a:cxnLst/>
            <a:rect l="l" t="t" r="r" b="b"/>
            <a:pathLst>
              <a:path w="12138627" h="10287000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7" b="-887"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4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2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5792" y="2021455"/>
            <a:ext cx="10154986" cy="7683305"/>
          </a:xfrm>
          <a:custGeom>
            <a:avLst/>
            <a:gdLst/>
            <a:ahLst/>
            <a:cxnLst/>
            <a:rect l="l" t="t" r="r" b="b"/>
            <a:pathLst>
              <a:path w="10154986" h="7683305">
                <a:moveTo>
                  <a:pt x="0" y="0"/>
                </a:moveTo>
                <a:lnTo>
                  <a:pt x="10154986" y="0"/>
                </a:lnTo>
                <a:lnTo>
                  <a:pt x="10154986" y="7683306"/>
                </a:lnTo>
                <a:lnTo>
                  <a:pt x="0" y="7683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29" t="-1186" r="-14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22379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994847" y="547052"/>
            <a:ext cx="429830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 structure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5728480" y="1673509"/>
            <a:ext cx="746961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2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22379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611410" y="596583"/>
            <a:ext cx="7182148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file to store the data</a:t>
            </a:r>
          </a:p>
        </p:txBody>
      </p:sp>
      <p:sp>
        <p:nvSpPr>
          <p:cNvPr id="5" name="AutoShape 5"/>
          <p:cNvSpPr/>
          <p:nvPr/>
        </p:nvSpPr>
        <p:spPr>
          <a:xfrm>
            <a:off x="1985744" y="1840554"/>
            <a:ext cx="7409217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63134" y="2041525"/>
            <a:ext cx="103574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 b="1" dirty="0">
                <a:solidFill>
                  <a:srgbClr val="FFFFFF">
                    <a:alpha val="48627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Book_list.txt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63134" y="3798570"/>
            <a:ext cx="125672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 b="1" dirty="0">
                <a:solidFill>
                  <a:srgbClr val="FFFFFF">
                    <a:alpha val="40784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Second_hand.txt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3134" y="5669597"/>
            <a:ext cx="82238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 b="1" dirty="0">
                <a:solidFill>
                  <a:srgbClr val="FFFFFF">
                    <a:alpha val="4000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Cart.txt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7939767" y="5489278"/>
            <a:ext cx="2688354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44417" y="7027805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44417" y="9094062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742417" y="2509318"/>
            <a:ext cx="1044955" cy="1282153"/>
          </a:xfrm>
          <a:custGeom>
            <a:avLst/>
            <a:gdLst/>
            <a:ahLst/>
            <a:cxnLst/>
            <a:rect l="l" t="t" r="r" b="b"/>
            <a:pathLst>
              <a:path w="1044955" h="1282153">
                <a:moveTo>
                  <a:pt x="0" y="0"/>
                </a:moveTo>
                <a:lnTo>
                  <a:pt x="1044955" y="0"/>
                </a:lnTo>
                <a:lnTo>
                  <a:pt x="1044955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99583" y="7037330"/>
            <a:ext cx="1768722" cy="1180622"/>
          </a:xfrm>
          <a:custGeom>
            <a:avLst/>
            <a:gdLst/>
            <a:ahLst/>
            <a:cxnLst/>
            <a:rect l="l" t="t" r="r" b="b"/>
            <a:pathLst>
              <a:path w="1768722" h="1180622">
                <a:moveTo>
                  <a:pt x="0" y="0"/>
                </a:moveTo>
                <a:lnTo>
                  <a:pt x="1768722" y="0"/>
                </a:lnTo>
                <a:lnTo>
                  <a:pt x="1768722" y="1180622"/>
                </a:lnTo>
                <a:lnTo>
                  <a:pt x="0" y="1180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27595" y="3074194"/>
            <a:ext cx="5211832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 Define project scope, objectives, and requirements. Design system architecture, data storage, and features.  |1 Week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213" y="2170260"/>
            <a:ext cx="5826834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This timeline provides a structured roadmap for the project, ensuring a systematic approach to development. Let me know if you need any changes! 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95" y="7789052"/>
            <a:ext cx="521183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Implement features for admin and customer panels. | 2-3 Weeks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6645" y="2242592"/>
            <a:ext cx="5192782" cy="58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Proposal 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46645" y="6961130"/>
            <a:ext cx="5192782" cy="58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3467" y="7256029"/>
            <a:ext cx="5872581" cy="143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TImeline</a:t>
            </a:r>
          </a:p>
          <a:p>
            <a:pPr algn="l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plays an important</a:t>
            </a:r>
          </a:p>
          <a:p>
            <a:pPr algn="l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role in concept and</a:t>
            </a:r>
          </a:p>
          <a:p>
            <a:pPr algn="l">
              <a:lnSpc>
                <a:spcPts val="2898"/>
              </a:lnSpc>
            </a:pPr>
            <a:r>
              <a:rPr lang="en-US" sz="2300" spc="2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direction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r="-798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74508" y="3190981"/>
            <a:ext cx="1175849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7940447" y="5508015"/>
            <a:ext cx="2691013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8226363" y="1035875"/>
            <a:ext cx="2115163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479179" y="2345300"/>
            <a:ext cx="1613549" cy="1603464"/>
          </a:xfrm>
          <a:custGeom>
            <a:avLst/>
            <a:gdLst/>
            <a:ahLst/>
            <a:cxnLst/>
            <a:rect l="l" t="t" r="r" b="b"/>
            <a:pathLst>
              <a:path w="1613549" h="1603464">
                <a:moveTo>
                  <a:pt x="0" y="0"/>
                </a:moveTo>
                <a:lnTo>
                  <a:pt x="1613549" y="0"/>
                </a:lnTo>
                <a:lnTo>
                  <a:pt x="1613549" y="1603464"/>
                </a:lnTo>
                <a:lnTo>
                  <a:pt x="0" y="160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92967" y="7037330"/>
            <a:ext cx="1199761" cy="1325703"/>
          </a:xfrm>
          <a:custGeom>
            <a:avLst/>
            <a:gdLst/>
            <a:ahLst/>
            <a:cxnLst/>
            <a:rect l="l" t="t" r="r" b="b"/>
            <a:pathLst>
              <a:path w="1199761" h="1325703">
                <a:moveTo>
                  <a:pt x="0" y="0"/>
                </a:moveTo>
                <a:lnTo>
                  <a:pt x="1199761" y="0"/>
                </a:lnTo>
                <a:lnTo>
                  <a:pt x="1199761" y="1325703"/>
                </a:lnTo>
                <a:lnTo>
                  <a:pt x="0" y="132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4508" y="5548605"/>
            <a:ext cx="5586392" cy="219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5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To ensure a structured and efficient project development, we divided the work into different phases: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Proposal &amp; Planning (Week 1-2)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Coding (Week 2-3)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Testing &amp; Debugging ( 1-2)days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Documentation &amp; Finalization (Week 8)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558" y="3703955"/>
            <a:ext cx="5586392" cy="45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900" spc="31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Timeline of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7439" y="3079097"/>
            <a:ext cx="521183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 Perform unit testing, bug fixes, and improvements. | 1-2 days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6489" y="2247494"/>
            <a:ext cx="5192782" cy="58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Testing and Debugging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95" y="7792733"/>
            <a:ext cx="521183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Create README, user guide, and project report. | 1 Week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6645" y="6961130"/>
            <a:ext cx="5192782" cy="58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Documentation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29148" y="1115623"/>
            <a:ext cx="785260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Q&amp;A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81870" y="4149929"/>
            <a:ext cx="7047279" cy="2780487"/>
            <a:chOff x="0" y="0"/>
            <a:chExt cx="9396372" cy="37073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396372" cy="3707316"/>
              <a:chOff x="0" y="0"/>
              <a:chExt cx="2383894" cy="9405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83894" cy="940560"/>
              </a:xfrm>
              <a:custGeom>
                <a:avLst/>
                <a:gdLst/>
                <a:ahLst/>
                <a:cxnLst/>
                <a:rect l="l" t="t" r="r" b="b"/>
                <a:pathLst>
                  <a:path w="2383894" h="940560">
                    <a:moveTo>
                      <a:pt x="0" y="0"/>
                    </a:moveTo>
                    <a:lnTo>
                      <a:pt x="2383894" y="0"/>
                    </a:lnTo>
                    <a:lnTo>
                      <a:pt x="2383894" y="940560"/>
                    </a:lnTo>
                    <a:lnTo>
                      <a:pt x="0" y="9405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AutoShape 7"/>
            <p:cNvSpPr/>
            <p:nvPr/>
          </p:nvSpPr>
          <p:spPr>
            <a:xfrm rot="-5400000">
              <a:off x="2603651" y="1886678"/>
              <a:ext cx="2140843" cy="0"/>
            </a:xfrm>
            <a:prstGeom prst="line">
              <a:avLst/>
            </a:prstGeom>
            <a:ln w="508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4448233" y="835306"/>
              <a:ext cx="4183051" cy="64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75"/>
                </a:lnSpc>
              </a:pPr>
              <a:r>
                <a:rPr lang="en-US" sz="3100" spc="86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Question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1347" y="610963"/>
              <a:ext cx="2845265" cy="2444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25"/>
                </a:lnSpc>
              </a:pPr>
              <a:r>
                <a:rPr lang="en-US" sz="11700" b="1" spc="32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Q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8233" y="1744759"/>
              <a:ext cx="4678743" cy="833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9"/>
                </a:lnSpc>
              </a:pPr>
              <a:r>
                <a:rPr lang="en-US" sz="1999" spc="11">
                  <a:solidFill>
                    <a:srgbClr val="929292"/>
                  </a:solidFill>
                  <a:latin typeface="Inter"/>
                  <a:ea typeface="Inter"/>
                  <a:cs typeface="Inter"/>
                  <a:sym typeface="Inter"/>
                </a:rPr>
                <a:t>Any question about our project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68623" y="4149929"/>
            <a:ext cx="7047279" cy="2780487"/>
            <a:chOff x="0" y="0"/>
            <a:chExt cx="9396372" cy="37073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396372" cy="3707316"/>
              <a:chOff x="0" y="0"/>
              <a:chExt cx="2383894" cy="9405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83894" cy="940560"/>
              </a:xfrm>
              <a:custGeom>
                <a:avLst/>
                <a:gdLst/>
                <a:ahLst/>
                <a:cxnLst/>
                <a:rect l="l" t="t" r="r" b="b"/>
                <a:pathLst>
                  <a:path w="2383894" h="940560">
                    <a:moveTo>
                      <a:pt x="0" y="0"/>
                    </a:moveTo>
                    <a:lnTo>
                      <a:pt x="2383894" y="0"/>
                    </a:lnTo>
                    <a:lnTo>
                      <a:pt x="2383894" y="940560"/>
                    </a:lnTo>
                    <a:lnTo>
                      <a:pt x="0" y="9405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AutoShape 14"/>
            <p:cNvSpPr/>
            <p:nvPr/>
          </p:nvSpPr>
          <p:spPr>
            <a:xfrm rot="-5400000">
              <a:off x="2571009" y="1886678"/>
              <a:ext cx="2140843" cy="0"/>
            </a:xfrm>
            <a:prstGeom prst="line">
              <a:avLst/>
            </a:prstGeom>
            <a:ln w="508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391686" y="610963"/>
              <a:ext cx="2845265" cy="2444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25"/>
                </a:lnSpc>
              </a:pPr>
              <a:r>
                <a:rPr lang="en-US" sz="11700" b="1" spc="32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424826" y="835306"/>
              <a:ext cx="4183051" cy="64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75"/>
                </a:lnSpc>
              </a:pPr>
              <a:r>
                <a:rPr lang="en-US" sz="3100" spc="86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Opinion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424826" y="1744759"/>
              <a:ext cx="4678743" cy="1252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9"/>
                </a:lnSpc>
              </a:pPr>
              <a:r>
                <a:rPr lang="en-US" sz="1999" spc="11">
                  <a:solidFill>
                    <a:srgbClr val="929292"/>
                  </a:solidFill>
                  <a:latin typeface="Inter"/>
                  <a:ea typeface="Inter"/>
                  <a:cs typeface="Inter"/>
                  <a:sym typeface="Inter"/>
                </a:rPr>
                <a:t>Give use the opinion  that can be added to make the project better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F84BFB-6A6C-7820-ACCA-F1C689F0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C0CAF28-4D50-6C67-0AC3-C69052D6931E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800BBD6-0EBD-B2CC-11C4-15CE7580387E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2210305-5D02-E186-C152-4390913B1DBF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73477B8-8780-F119-B03E-7430E7A8F9B0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0FF3765-8BF3-F72C-F3B5-BAC5B275B079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535152DB-C22C-5057-BF84-3AC8BEC7B2C2}"/>
              </a:ext>
            </a:extLst>
          </p:cNvPr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6" b="-18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DDF3504-8041-3104-75B1-7085ED0D64E3}"/>
              </a:ext>
            </a:extLst>
          </p:cNvPr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93A6849-7EE4-17F0-EA05-6BA8AB5381F6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297219A-A10D-B0D3-ED93-02652C85E39A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F9E9F55-0789-6D01-944D-D72DCAF97B5B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D9B50B-B4D4-C1BB-A6D8-526ACE4ED5E6}"/>
              </a:ext>
            </a:extLst>
          </p:cNvPr>
          <p:cNvGrpSpPr/>
          <p:nvPr/>
        </p:nvGrpSpPr>
        <p:grpSpPr>
          <a:xfrm>
            <a:off x="-3973298" y="3511145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8CE855-4803-E286-41D3-6FFF681853FE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62A1A63-4086-D503-ABEE-DD75A8F99749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B5A5AC0-D704-660E-CABA-697BAC1A4622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38102560-4E2E-F75F-443D-1F504EBAF5B5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9682D7-4FA3-84A8-11DD-BF1457B27304}"/>
              </a:ext>
            </a:extLst>
          </p:cNvPr>
          <p:cNvGrpSpPr/>
          <p:nvPr/>
        </p:nvGrpSpPr>
        <p:grpSpPr>
          <a:xfrm>
            <a:off x="-3932832" y="3609742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79B4ED9-EEE9-D94D-B3C2-1E1A08FD3BB3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F701C0-DC6E-C7BB-E2D2-6DA0D3908501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0E29B35-9082-1DFE-919C-DDEB11E91D93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56E7474-E49A-5734-BA32-3F3B34F7D239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1BFD64-6888-03A4-40A6-FE983BCAF7AC}"/>
              </a:ext>
            </a:extLst>
          </p:cNvPr>
          <p:cNvGrpSpPr/>
          <p:nvPr/>
        </p:nvGrpSpPr>
        <p:grpSpPr>
          <a:xfrm>
            <a:off x="-4199576" y="3641989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073188-7E05-4F84-3ABA-774ADC09234C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054926A-66EC-5324-D4FE-2B4BB10C9EE7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295FA9A-E65E-C39E-F4BE-F23A6470B610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EAE3328-A264-2A2C-F2D9-1C0FD555C81C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767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C83D2-887B-368E-C683-AC95EF98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276E6-8694-38A4-9F06-B8646DBA2DA4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55D26DB-292B-41DC-9BA2-2BF334A3C2FE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9E2FD47-4730-0238-45F6-0995FD680966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AF6AF4C-089C-354A-9D40-A77C4B5AD424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86086B41-5F8E-C82C-C19C-45DC5218389C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073E0A21-0C7E-26ED-CDBB-EF9107DC6863}"/>
              </a:ext>
            </a:extLst>
          </p:cNvPr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6" b="-18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FF6FFC-35DD-8B6A-0029-E6BA85FCC0FE}"/>
              </a:ext>
            </a:extLst>
          </p:cNvPr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B129925-E487-B7C6-94ED-A6F2BA61EE22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D733EB4-BCB0-BCEA-2FEE-AE6738794EF2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B09AE52-6191-FDBB-8374-835BF6F78395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1F9158-D205-8D4F-9E1A-177B14705CE1}"/>
              </a:ext>
            </a:extLst>
          </p:cNvPr>
          <p:cNvGrpSpPr/>
          <p:nvPr/>
        </p:nvGrpSpPr>
        <p:grpSpPr>
          <a:xfrm>
            <a:off x="-3973298" y="3511145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92BCD9-47C6-C82A-FF2C-8AB3E4914941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2F4D055-6060-F260-17D9-59DDD96E5917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EA26A0-583C-02C1-7BA8-664D202F7826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71CD64A-4333-B34B-F7B7-BA35306000FF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3787CC-13D8-EC1F-65AC-2C6C8D21CB0E}"/>
              </a:ext>
            </a:extLst>
          </p:cNvPr>
          <p:cNvGrpSpPr/>
          <p:nvPr/>
        </p:nvGrpSpPr>
        <p:grpSpPr>
          <a:xfrm>
            <a:off x="-3932832" y="3609742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E7EC026-69AF-60DC-6B95-37F67D30599D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F800CE-79D9-251A-2B41-8089520C131C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F18BA51-D6DE-C082-5ED7-BE92B8CA4105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9F16558E-3271-95F4-C697-30C9A9E01471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ED2B8D-E6B7-AB2A-7A77-E014B4B2A724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BC23A5C-1037-A87F-C669-65885196C2AF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74E56E9-BE5E-9A00-276C-CB067B45626F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A6F7EF8-700F-A9D6-0039-6E6A907F6C68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7622CEC3-79F8-B4BB-D7C3-3ED101EE0C11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67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19DCA-0F63-EC07-0F2A-BB8E88EC1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A08B633-C38F-F68D-58AB-9C19D9B7657C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3DB44F-8864-25D0-7B40-CC7415AA85EF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202A904-5631-C3E1-0815-844BE8EFBEE7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642C53D-106C-1C83-DBB8-349BF7D2A468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5D87968D-CDA1-DB7C-E0B2-42FAACD1B0B9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6B8E93A4-5E77-B665-5A06-2FEAFD08634E}"/>
              </a:ext>
            </a:extLst>
          </p:cNvPr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6" b="-18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60DD79-4F91-85C3-823F-72700FE92E77}"/>
              </a:ext>
            </a:extLst>
          </p:cNvPr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86AC15F-7C4B-E786-2B29-F347CEB404C2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C4DEC30-08B6-E7BC-9362-2DB68C5D150A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E8F774C-2529-5663-50B8-4A88A003B564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B77164-EF8E-01B3-B407-749A78813F71}"/>
              </a:ext>
            </a:extLst>
          </p:cNvPr>
          <p:cNvGrpSpPr/>
          <p:nvPr/>
        </p:nvGrpSpPr>
        <p:grpSpPr>
          <a:xfrm>
            <a:off x="-3973298" y="3511145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3479EC9-ED7A-1954-A433-3A7269C0B414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8057EB2-DF11-2CB4-43FC-F7A9893D7486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785350B-5952-05D0-6617-4230AD2F3FF0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06348E2-871A-62DE-13C2-7F912AFE3A52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754BF9-8F99-1CD2-D0D0-A836E4310BE6}"/>
              </a:ext>
            </a:extLst>
          </p:cNvPr>
          <p:cNvGrpSpPr/>
          <p:nvPr/>
        </p:nvGrpSpPr>
        <p:grpSpPr>
          <a:xfrm>
            <a:off x="4981063" y="4793174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8F55FA4-977A-656A-5888-6709B2C29FDE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167B5E7-210E-DFEF-6AAC-6AE4CA25CEE0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D3A6EA2-0A45-2088-52AD-0F8D5EB346DE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BF5833C-DE69-BB0C-F95C-15B0635FDECA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DAF4A0-06AF-8ED8-88AD-92A02C35D70C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89C235B-AB21-316C-3BD8-F43D41DE9185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68EC822-BB3C-CD0B-8529-874ACEF51C91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89D3345-E9EF-6143-4534-3CADFC321B12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DC0D1382-C23C-E746-496E-571BED7573B0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981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B4235-9105-0DD5-96D4-C15D102E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5A7BAC1-09F3-D04F-69D3-88C8F7FDE2CB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0AC8E19-6176-5BC2-D647-F83778E68FB5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4A4EDF0-5939-0C51-3C79-2ED0500F71EE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FDC81FC-7600-5F65-B26A-F671A583305B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6848235-EFF0-F89B-3B2A-E3C3E40C10F1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865CCFDF-F498-8C1B-E46F-D7A792AD06B6}"/>
              </a:ext>
            </a:extLst>
          </p:cNvPr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6" b="-18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EE55A4-AAFA-C6E4-0A5F-B51F9591A44B}"/>
              </a:ext>
            </a:extLst>
          </p:cNvPr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684180E-81CA-D6C6-E583-32B4FCCEFEBF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5786BE-517E-DBB6-6114-4640EB3975B4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0CA360D-CED8-A0FE-EFE3-5D10827281C5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231B75-AEE3-4230-4F2D-AB1BC6AD391E}"/>
              </a:ext>
            </a:extLst>
          </p:cNvPr>
          <p:cNvGrpSpPr/>
          <p:nvPr/>
        </p:nvGrpSpPr>
        <p:grpSpPr>
          <a:xfrm>
            <a:off x="9289904" y="4793174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83A45FD-71FB-F679-E1CD-0C2FF9C688F8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0621E07-B392-3C9F-8396-2754DB97890A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52BACFC-7A0B-F224-EFED-67279060F3CB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ABBA776-5099-70DB-0B26-0E44DF513B55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CB4095-89F7-30E0-82C0-DABB2AED5D4E}"/>
              </a:ext>
            </a:extLst>
          </p:cNvPr>
          <p:cNvGrpSpPr/>
          <p:nvPr/>
        </p:nvGrpSpPr>
        <p:grpSpPr>
          <a:xfrm>
            <a:off x="4981063" y="4793174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01D081D-F67A-F051-CB11-C806F844941B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DA6CFCF-4BC4-86E5-D334-CBD1D466FF79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DCD7C05-3FD3-0CF4-B62F-86D98333E060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97A7BF1-2BD8-D825-9B1E-3105392D9B64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F5E746-6948-F982-4D85-0780F326F966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E04BC9A-4F02-2A75-9512-803467EE003B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DA89BA6-284F-6EFE-F213-0DB9C691D03B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DA00C73-834A-0EF6-E39F-3BE547B03F43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1D024E9C-0042-9886-E37F-9F3321083C8E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641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E10BA-82CB-085A-D632-F477501B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67A7AD-2284-9541-571D-1134A4709949}"/>
              </a:ext>
            </a:extLst>
          </p:cNvPr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6" b="-18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AC2C28-FF90-7139-67F7-723B2D6D9A81}"/>
              </a:ext>
            </a:extLst>
          </p:cNvPr>
          <p:cNvSpPr/>
          <p:nvPr/>
        </p:nvSpPr>
        <p:spPr>
          <a:xfrm>
            <a:off x="0" y="6507480"/>
            <a:ext cx="18288000" cy="3779520"/>
          </a:xfrm>
          <a:custGeom>
            <a:avLst/>
            <a:gdLst/>
            <a:ahLst/>
            <a:cxnLst/>
            <a:rect l="l" t="t" r="r" b="b"/>
            <a:pathLst>
              <a:path w="18288000" h="377952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1301BF7-F0E6-7026-2F52-512DC42E3099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F1AF6F3-931E-B43C-EE0E-D91A87E14FCC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2943DC1-B383-102B-00EF-0B00B829DAEC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FD2C9F-CE6B-4575-3B7F-F001E6DDFA4F}"/>
              </a:ext>
            </a:extLst>
          </p:cNvPr>
          <p:cNvGrpSpPr/>
          <p:nvPr/>
        </p:nvGrpSpPr>
        <p:grpSpPr>
          <a:xfrm>
            <a:off x="13839446" y="4650870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00B0671-584D-7BC3-CFD2-2673A4024DB2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79B27D2-39C8-BD00-CC83-0F2BDBB0DE0B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3B9300C-77FF-203F-206D-0F887D940C20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09E2AA2-E832-2E65-6D93-B69E8B6CC699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4F8A76-E281-6D3C-369E-A3147A3A9388}"/>
              </a:ext>
            </a:extLst>
          </p:cNvPr>
          <p:cNvGrpSpPr/>
          <p:nvPr/>
        </p:nvGrpSpPr>
        <p:grpSpPr>
          <a:xfrm>
            <a:off x="9289904" y="4793174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3F1AA93-68F3-6FF7-5A10-66A5B3CEA43B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C3E1DFE-509B-63D2-3C2E-D6ACD4A78FEE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49A30C2-84A0-92BD-ECF9-43AAEA97C675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B5C3B7-D2DF-171B-F743-B8B3A4939C2E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A1AF76-6848-B250-F49A-AC6A1450E723}"/>
              </a:ext>
            </a:extLst>
          </p:cNvPr>
          <p:cNvGrpSpPr/>
          <p:nvPr/>
        </p:nvGrpSpPr>
        <p:grpSpPr>
          <a:xfrm>
            <a:off x="4981063" y="4793174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266529F-D887-2D4E-22B6-3637EF70965A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1FA6B36-8354-3EF6-16CD-2D6C679DC97E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940D8D4-82D3-20E6-5F46-498D6326940D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94DDDF8-43B7-31F9-BF0E-5CA0A2A746A4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74B4ED-22A9-EF98-D524-E9978E7F480B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E5BE03E-A542-62B7-33FB-67644CBDF937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2859CE6-7559-F1D5-B590-3022B92668E7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1A5FFEC-AC66-CDC5-569B-DE632E43B0CD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46565BD-C023-FA3A-98AF-87D26CD5E0EB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solidFill>
                    <a:srgbClr val="9FA0A4"/>
                  </a:solidFill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12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2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06161" y="4368165"/>
            <a:ext cx="8725597" cy="1313790"/>
            <a:chOff x="0" y="0"/>
            <a:chExt cx="11634130" cy="1751721"/>
          </a:xfrm>
        </p:grpSpPr>
        <p:sp>
          <p:nvSpPr>
            <p:cNvPr id="4" name="AutoShape 4"/>
            <p:cNvSpPr/>
            <p:nvPr/>
          </p:nvSpPr>
          <p:spPr>
            <a:xfrm flipV="1">
              <a:off x="2727317" y="57821"/>
              <a:ext cx="0" cy="1250766"/>
            </a:xfrm>
            <a:prstGeom prst="line">
              <a:avLst/>
            </a:prstGeom>
            <a:ln w="381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2225667" cy="1923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098"/>
                </a:lnSpc>
              </a:pPr>
              <a:r>
                <a:rPr lang="en-US" sz="8641" spc="107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25909" y="-123825"/>
              <a:ext cx="8408221" cy="1432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47"/>
                </a:lnSpc>
              </a:pPr>
              <a:r>
                <a:rPr lang="en-US" sz="6462" b="1" spc="213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695943" y="3682862"/>
            <a:ext cx="12896114" cy="194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897" y="6293163"/>
            <a:ext cx="7852206" cy="5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spc="507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FOR TAKING THIS TORTURE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8537" y="0"/>
            <a:ext cx="8039463" cy="10287000"/>
          </a:xfrm>
          <a:custGeom>
            <a:avLst/>
            <a:gdLst/>
            <a:ahLst/>
            <a:cxnLst/>
            <a:rect l="l" t="t" r="r" b="b"/>
            <a:pathLst>
              <a:path w="8039463" h="10287000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-46027" r="-460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4180816" cy="10287000"/>
          </a:xfrm>
          <a:custGeom>
            <a:avLst/>
            <a:gdLst/>
            <a:ahLst/>
            <a:cxnLst/>
            <a:rect l="l" t="t" r="r" b="b"/>
            <a:pathLst>
              <a:path w="14180816" h="10287000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02786" y="7254895"/>
            <a:ext cx="839226" cy="982988"/>
          </a:xfrm>
          <a:custGeom>
            <a:avLst/>
            <a:gdLst/>
            <a:ahLst/>
            <a:cxnLst/>
            <a:rect l="l" t="t" r="r" b="b"/>
            <a:pathLst>
              <a:path w="839226" h="982988">
                <a:moveTo>
                  <a:pt x="0" y="0"/>
                </a:moveTo>
                <a:lnTo>
                  <a:pt x="839226" y="0"/>
                </a:lnTo>
                <a:lnTo>
                  <a:pt x="839226" y="982988"/>
                </a:lnTo>
                <a:lnTo>
                  <a:pt x="0" y="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6381" y="4368253"/>
            <a:ext cx="832342" cy="913406"/>
          </a:xfrm>
          <a:custGeom>
            <a:avLst/>
            <a:gdLst/>
            <a:ahLst/>
            <a:cxnLst/>
            <a:rect l="l" t="t" r="r" b="b"/>
            <a:pathLst>
              <a:path w="832342" h="913406">
                <a:moveTo>
                  <a:pt x="0" y="0"/>
                </a:moveTo>
                <a:lnTo>
                  <a:pt x="832342" y="0"/>
                </a:lnTo>
                <a:lnTo>
                  <a:pt x="832342" y="913406"/>
                </a:lnTo>
                <a:lnTo>
                  <a:pt x="0" y="913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6381" y="1833706"/>
            <a:ext cx="1316857" cy="561310"/>
          </a:xfrm>
          <a:custGeom>
            <a:avLst/>
            <a:gdLst/>
            <a:ahLst/>
            <a:cxnLst/>
            <a:rect l="l" t="t" r="r" b="b"/>
            <a:pathLst>
              <a:path w="1316857" h="561310">
                <a:moveTo>
                  <a:pt x="0" y="0"/>
                </a:moveTo>
                <a:lnTo>
                  <a:pt x="1316857" y="0"/>
                </a:lnTo>
                <a:lnTo>
                  <a:pt x="1316857" y="561311"/>
                </a:lnTo>
                <a:lnTo>
                  <a:pt x="0" y="561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05129" y="1425505"/>
            <a:ext cx="5827784" cy="68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Book Store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5129" y="2283068"/>
            <a:ext cx="4946127" cy="908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Books store handels large amount of book which is very hard to manually do.</a:t>
            </a:r>
          </a:p>
          <a:p>
            <a:pPr algn="l">
              <a:lnSpc>
                <a:spcPts val="2415"/>
              </a:lnSpc>
            </a:pPr>
            <a:endParaRPr lang="en-US" sz="1599" spc="102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05129" y="5086350"/>
            <a:ext cx="4946127" cy="6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Customer wants to know the availbility of the book and wants to search the book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5129" y="4282528"/>
            <a:ext cx="5827784" cy="68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5129" y="7169170"/>
            <a:ext cx="5827784" cy="68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Digital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05129" y="8029477"/>
            <a:ext cx="4946127" cy="6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Admin needs a digital system ko track its sales and the available books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886435" cy="10287000"/>
          </a:xfrm>
          <a:custGeom>
            <a:avLst/>
            <a:gdLst/>
            <a:ahLst/>
            <a:cxnLst/>
            <a:rect l="l" t="t" r="r" b="b"/>
            <a:pathLst>
              <a:path w="12886435" h="10287000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4" b="-264"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028700" y="3804548"/>
            <a:ext cx="11615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886435" y="0"/>
            <a:ext cx="5401565" cy="10287000"/>
          </a:xfrm>
          <a:custGeom>
            <a:avLst/>
            <a:gdLst/>
            <a:ahLst/>
            <a:cxnLst/>
            <a:rect l="l" t="t" r="r" b="b"/>
            <a:pathLst>
              <a:path w="5401565" h="10287000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" b="-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62490" y="0"/>
            <a:ext cx="5948911" cy="10287000"/>
          </a:xfrm>
          <a:custGeom>
            <a:avLst/>
            <a:gdLst/>
            <a:ahLst/>
            <a:cxnLst/>
            <a:rect l="l" t="t" r="r" b="b"/>
            <a:pathLst>
              <a:path w="5948911" h="10287000">
                <a:moveTo>
                  <a:pt x="0" y="0"/>
                </a:moveTo>
                <a:lnTo>
                  <a:pt x="5948910" y="0"/>
                </a:lnTo>
                <a:lnTo>
                  <a:pt x="59489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19" r="-1921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6258" y="2242556"/>
            <a:ext cx="9669611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Background of  traditonal book store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6258" y="4133161"/>
            <a:ext cx="13304978" cy="530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Errors and Inefficiencies in Manual Record-Keeping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Prone to human errors such as misentries or lost records.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Time-consuming and difficult to maintain.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Hard to interpret or retrieve past records.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Stock Mismanagement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Leads to overstocking, tying up capital in unsold inventory.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Causes understocking, resulting in lost sales and dissatisfied customers.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No real-time tracking, making it difficult to identify fast-moving or slow-moving books.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Challenges in Tracking Sales and Revenue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Manual calculations are prone to mistakes.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No real-time insights into financial performance.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Difficult to generate reports on bestsellers, seasonal trends, or profit margins.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Customer Inconvenience in Finding Books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No categorized digital inventory, making book searches difficult.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Customers rely on staff assistance, leading to inefficiencies.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Affects customer satisfaction and reduces store efficiency.</a:t>
            </a:r>
          </a:p>
          <a:p>
            <a:pPr algn="l">
              <a:lnSpc>
                <a:spcPts val="2510"/>
              </a:lnSpc>
            </a:pPr>
            <a:endParaRPr lang="en-US" sz="1887" spc="58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AutoShape 8"/>
          <p:cNvSpPr/>
          <p:nvPr/>
        </p:nvSpPr>
        <p:spPr>
          <a:xfrm flipH="1" flipV="1">
            <a:off x="916258" y="1864423"/>
            <a:ext cx="8736983" cy="14288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554726" y="869284"/>
            <a:ext cx="5732697" cy="876109"/>
            <a:chOff x="0" y="0"/>
            <a:chExt cx="7643596" cy="1168145"/>
          </a:xfrm>
        </p:grpSpPr>
        <p:sp>
          <p:nvSpPr>
            <p:cNvPr id="10" name="AutoShape 10"/>
            <p:cNvSpPr/>
            <p:nvPr/>
          </p:nvSpPr>
          <p:spPr>
            <a:xfrm flipV="1">
              <a:off x="1791841" y="38558"/>
              <a:ext cx="0" cy="834081"/>
            </a:xfrm>
            <a:prstGeom prst="line">
              <a:avLst/>
            </a:prstGeom>
            <a:ln w="25407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462258" cy="128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068"/>
                </a:lnSpc>
              </a:pPr>
              <a:r>
                <a:rPr lang="en-US" sz="5762" spc="714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19415" y="-76200"/>
              <a:ext cx="5524181" cy="948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33"/>
                </a:lnSpc>
              </a:pPr>
              <a:r>
                <a:rPr lang="en-US" sz="4309" b="1" spc="142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6149373" y="0"/>
            <a:ext cx="12138627" cy="10287000"/>
          </a:xfrm>
          <a:custGeom>
            <a:avLst/>
            <a:gdLst/>
            <a:ahLst/>
            <a:cxnLst/>
            <a:rect l="l" t="t" r="r" b="b"/>
            <a:pathLst>
              <a:path w="12138627" h="10287000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7" b="-887"/>
            </a:stretch>
          </a:blipFill>
        </p:spPr>
      </p: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>
                    <a:alpha val="25882"/>
                  </a:srgbClr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>
                    <a:alpha val="25882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25882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4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2666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5917714" y="4599388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781675" y="4427938"/>
            <a:ext cx="1502627" cy="136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11"/>
              </a:lnSpc>
            </a:pPr>
            <a:r>
              <a:rPr lang="en-US" sz="7865" spc="97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5601" y="4485088"/>
            <a:ext cx="10172505" cy="105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6176" b="1" spc="20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&amp; 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PROBLEMS</a:t>
            </a:r>
          </a:p>
        </p:txBody>
      </p:sp>
      <p:sp>
        <p:nvSpPr>
          <p:cNvPr id="4" name="AutoShape 4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371600" y="3169197"/>
            <a:ext cx="15468600" cy="3736216"/>
            <a:chOff x="-1487041" y="-123825"/>
            <a:chExt cx="20624800" cy="498162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9137759" cy="8840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Errors and Inefficiencies in Manual Record-Keeping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487041" y="1178756"/>
              <a:ext cx="12089376" cy="884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Stock Mismanagement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2572" y="2400668"/>
              <a:ext cx="15175852" cy="890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Challenges in Tracking Sales and Revenue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75841" y="3967141"/>
              <a:ext cx="16662400" cy="890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Customer Inconvenience in Finding Books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40" r="-98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SOLUTIONS</a:t>
            </a:r>
          </a:p>
        </p:txBody>
      </p:sp>
      <p:sp>
        <p:nvSpPr>
          <p:cNvPr id="4" name="AutoShape 4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610113" y="3139926"/>
            <a:ext cx="8113954" cy="6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Managing Books Efficiently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0113" y="4200823"/>
            <a:ext cx="9225979" cy="6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Improving Search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0113" y="5263405"/>
            <a:ext cx="9636018" cy="6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Handling Second-Hand Book Sales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0113" y="6324302"/>
            <a:ext cx="6697568" cy="6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Tracking Total Sales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0113" y="7270899"/>
            <a:ext cx="9636018" cy="69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Scalability &amp; Future Improvements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1375</Words>
  <Application>Microsoft Office PowerPoint</Application>
  <PresentationFormat>Custom</PresentationFormat>
  <Paragraphs>282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Archivo Black</vt:lpstr>
      <vt:lpstr>Calibri</vt:lpstr>
      <vt:lpstr>Inter</vt:lpstr>
      <vt:lpstr>Canva Sans Bold</vt:lpstr>
      <vt:lpstr>Bebas Neue</vt:lpstr>
      <vt:lpstr>Garet</vt:lpstr>
      <vt:lpstr>Arial</vt:lpstr>
      <vt:lpstr>Inter Bold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cp:lastModifiedBy>Abhi Yan</cp:lastModifiedBy>
  <cp:revision>3</cp:revision>
  <dcterms:created xsi:type="dcterms:W3CDTF">2006-08-16T00:00:00Z</dcterms:created>
  <dcterms:modified xsi:type="dcterms:W3CDTF">2025-03-10T07:00:40Z</dcterms:modified>
  <dc:identifier>DAGhH_7JG14</dc:identifier>
</cp:coreProperties>
</file>